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4630400" cy="8229600"/>
  <p:notesSz cx="8229600" cy="14630400"/>
  <p:embeddedFontLst>
    <p:embeddedFont>
      <p:font typeface="Adelle Sans Devanagari" panose="02000503000000020004" pitchFamily="2" charset="-78"/>
      <p:regular r:id="rId7"/>
      <p:bold r:id="rId8"/>
    </p:embeddedFont>
    <p:embeddedFont>
      <p:font typeface="Aptos" panose="020B0004020202020204" pitchFamily="34" charset="0"/>
      <p:regular r:id="rId9"/>
      <p:bold r:id="rId10"/>
      <p:italic r:id="rId11"/>
      <p:boldItalic r:id="rId12"/>
    </p:embeddedFon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Fraunces Medium" pitchFamily="2" charset="77"/>
      <p:regular r:id="rId18"/>
    </p:embeddedFont>
  </p:embeddedFontLst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70E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328"/>
    <p:restoredTop sz="94610"/>
  </p:normalViewPr>
  <p:slideViewPr>
    <p:cSldViewPr snapToGrid="0" snapToObjects="1">
      <p:cViewPr varScale="1">
        <p:scale>
          <a:sx n="100" d="100"/>
          <a:sy n="100" d="100"/>
        </p:scale>
        <p:origin x="176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7018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A8AFC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80E26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22087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 Single-Model Approach to the Winter Tail Risk</a:t>
            </a:r>
            <a:br>
              <a:rPr lang="en-US" sz="445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</a:b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29157"/>
            <a:ext cx="7556421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endParaRPr lang="en-US" sz="2650" dirty="0"/>
          </a:p>
        </p:txBody>
      </p:sp>
      <p:sp>
        <p:nvSpPr>
          <p:cNvPr id="5" name="Text 2"/>
          <p:cNvSpPr/>
          <p:nvPr/>
        </p:nvSpPr>
        <p:spPr>
          <a:xfrm>
            <a:off x="793790" y="4154448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4000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KUAS Team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63271" y="819292"/>
            <a:ext cx="2999184" cy="215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3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Model and Important Feature Transformation</a:t>
            </a:r>
            <a:endParaRPr lang="en-US" sz="3500" dirty="0"/>
          </a:p>
        </p:txBody>
      </p:sp>
      <p:sp>
        <p:nvSpPr>
          <p:cNvPr id="4" name="Text 1"/>
          <p:cNvSpPr/>
          <p:nvPr/>
        </p:nvSpPr>
        <p:spPr>
          <a:xfrm>
            <a:off x="7298888" y="1907935"/>
            <a:ext cx="1469469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Global </a:t>
            </a:r>
            <a:r>
              <a:rPr lang="en-US" sz="2500" dirty="0" err="1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LightGBM</a:t>
            </a: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 Model</a:t>
            </a:r>
            <a:endParaRPr lang="en-US" sz="2500" dirty="0"/>
          </a:p>
        </p:txBody>
      </p:sp>
      <p:sp>
        <p:nvSpPr>
          <p:cNvPr id="7" name="Text 4"/>
          <p:cNvSpPr/>
          <p:nvPr/>
        </p:nvSpPr>
        <p:spPr>
          <a:xfrm>
            <a:off x="1367931" y="4317838"/>
            <a:ext cx="2425541" cy="161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250"/>
              </a:lnSpc>
              <a:buNone/>
            </a:pPr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The Target Transformation</a:t>
            </a:r>
            <a:endParaRPr lang="en-US" sz="2500" dirty="0"/>
          </a:p>
        </p:txBody>
      </p:sp>
      <p:pic>
        <p:nvPicPr>
          <p:cNvPr id="1026" name="Picture 2" descr="What is LightGBM, How to implement it? How to fine tune the parameters? |  by Pushkar Mandot | Medium">
            <a:extLst>
              <a:ext uri="{FF2B5EF4-FFF2-40B4-BE49-F238E27FC236}">
                <a16:creationId xmlns:a16="http://schemas.microsoft.com/office/drawing/2014/main" id="{801BAE2E-7BBC-71A6-2226-6CF9E20106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7396" y="1702463"/>
            <a:ext cx="4599159" cy="19838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BABAE85-D109-A8B7-B7F9-68D2CDAAE970}"/>
              </a:ext>
            </a:extLst>
          </p:cNvPr>
          <p:cNvSpPr txBox="1"/>
          <p:nvPr/>
        </p:nvSpPr>
        <p:spPr>
          <a:xfrm>
            <a:off x="7298888" y="2325035"/>
            <a:ext cx="43043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One </a:t>
            </a:r>
            <a:r>
              <a:rPr lang="en-US" dirty="0">
                <a:solidFill>
                  <a:schemeClr val="bg1"/>
                </a:solidFill>
                <a:cs typeface="Adelle Sans Devanagari" panose="02000503000000020004" pitchFamily="2" charset="-78"/>
              </a:rPr>
              <a:t>unified</a:t>
            </a:r>
            <a:r>
              <a:rPr lang="en-US" dirty="0">
                <a:solidFill>
                  <a:schemeClr val="bg1"/>
                </a:solidFill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 model across six markets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0B121D7-E18A-9AAF-1D7E-28417EE218D0}"/>
              </a:ext>
            </a:extLst>
          </p:cNvPr>
          <p:cNvSpPr txBox="1"/>
          <p:nvPr/>
        </p:nvSpPr>
        <p:spPr>
          <a:xfrm>
            <a:off x="1367931" y="5541039"/>
            <a:ext cx="38264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Safely compresses 5,000€ spikes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Prevents gradient explosion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Natively handles negative prices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2BF3159-713F-1026-2041-DBA25475D13A}"/>
                  </a:ext>
                </a:extLst>
              </p:cNvPr>
              <p:cNvSpPr txBox="1"/>
              <p:nvPr/>
            </p:nvSpPr>
            <p:spPr>
              <a:xfrm>
                <a:off x="1606422" y="4873206"/>
                <a:ext cx="275555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1800" b="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𝑦</m:t>
                      </m:r>
                      <m:r>
                        <a:rPr lang="en-US" sz="1800" b="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US" sz="1800" b="0" i="0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arcsinh</m:t>
                      </m:r>
                      <m:r>
                        <a:rPr lang="en-US" sz="1800" b="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⁡(</m:t>
                      </m:r>
                      <m:r>
                        <a:rPr lang="en-US" sz="1800" b="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𝑃𝑟𝑖𝑐𝑒</m:t>
                      </m:r>
                      <m:r>
                        <a:rPr lang="en-US" sz="1800" b="0" i="1" smtClean="0">
                          <a:solidFill>
                            <a:srgbClr val="FFFFFF"/>
                          </a:solidFill>
                          <a:latin typeface="Cambria Math" panose="02040503050406030204" pitchFamily="18" charset="0"/>
                          <a:ea typeface="Fraunces Medium" pitchFamily="34" charset="-122"/>
                          <a:cs typeface="Fraunces Medium" pitchFamily="34" charset="-120"/>
                        </a:rPr>
                        <m:t>)</m:t>
                      </m:r>
                    </m:oMath>
                  </m:oMathPara>
                </a14:m>
                <a:endParaRPr lang="en-JP" dirty="0"/>
              </a:p>
            </p:txBody>
          </p:sp>
        </mc:Choice>
        <mc:Fallback xmlns=""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2BF3159-713F-1026-2041-DBA25475D1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6422" y="4873206"/>
                <a:ext cx="2755557" cy="369332"/>
              </a:xfrm>
              <a:prstGeom prst="rect">
                <a:avLst/>
              </a:prstGeom>
              <a:blipFill>
                <a:blip r:embed="rId4"/>
                <a:stretch>
                  <a:fillRect b="-16667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0" name="TextBox 39">
            <a:extLst>
              <a:ext uri="{FF2B5EF4-FFF2-40B4-BE49-F238E27FC236}">
                <a16:creationId xmlns:a16="http://schemas.microsoft.com/office/drawing/2014/main" id="{C55E061D-5C26-982A-E483-1D9C4A6F0571}"/>
              </a:ext>
            </a:extLst>
          </p:cNvPr>
          <p:cNvSpPr txBox="1"/>
          <p:nvPr/>
        </p:nvSpPr>
        <p:spPr>
          <a:xfrm>
            <a:off x="7077397" y="4218606"/>
            <a:ext cx="5676692" cy="47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5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Important Predictive Features</a:t>
            </a:r>
            <a:endParaRPr lang="en-JP" sz="25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811DFE6-5D21-DDB9-B8C7-8EEB35FDDBE8}"/>
                  </a:ext>
                </a:extLst>
              </p:cNvPr>
              <p:cNvSpPr txBox="1"/>
              <p:nvPr/>
            </p:nvSpPr>
            <p:spPr>
              <a:xfrm>
                <a:off x="7170151" y="4935777"/>
                <a:ext cx="5041557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0" dirty="0">
                    <a:solidFill>
                      <a:schemeClr val="bg1"/>
                    </a:solidFill>
                  </a:rPr>
                  <a:t>1.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𝑅𝑒𝑠𝑖𝑑𝑢𝑎𝑙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𝐷𝑒𝑚𝑎𝑛𝑑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𝐿𝑜𝑎𝑑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−(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𝑆𝑜𝑙𝑎𝑟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𝑊𝑖𝑛𝑑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JP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5811DFE6-5D21-DDB9-B8C7-8EEB35FDDBE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0151" y="4935777"/>
                <a:ext cx="5041557" cy="369332"/>
              </a:xfrm>
              <a:prstGeom prst="rect">
                <a:avLst/>
              </a:prstGeom>
              <a:blipFill>
                <a:blip r:embed="rId5"/>
                <a:stretch>
                  <a:fillRect l="-1005" t="-6667" b="-26667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103D0F7-2914-8A87-4525-0903754F1A1D}"/>
                  </a:ext>
                </a:extLst>
              </p:cNvPr>
              <p:cNvSpPr txBox="1"/>
              <p:nvPr/>
            </p:nvSpPr>
            <p:spPr>
              <a:xfrm>
                <a:off x="7170151" y="5541039"/>
                <a:ext cx="7315200" cy="49526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b="0" dirty="0">
                    <a:solidFill>
                      <a:schemeClr val="bg1"/>
                    </a:solidFill>
                  </a:rPr>
                  <a:t>2.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𝑇𝑖𝑔h𝑡𝑛𝑒𝑠𝑠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𝑅𝑎𝑡𝑖𝑜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𝑅𝑒𝑠𝑖𝑑𝑢𝑎𝑙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𝐷𝑒𝑚𝑎𝑛𝑑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𝐿𝑜𝑎𝑑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+1</m:t>
                        </m:r>
                      </m:den>
                    </m:f>
                  </m:oMath>
                </a14:m>
                <a:endParaRPr lang="en-JP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D103D0F7-2914-8A87-4525-0903754F1A1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0151" y="5541039"/>
                <a:ext cx="7315200" cy="495264"/>
              </a:xfrm>
              <a:prstGeom prst="rect">
                <a:avLst/>
              </a:prstGeom>
              <a:blipFill>
                <a:blip r:embed="rId6"/>
                <a:stretch>
                  <a:fillRect l="-693" b="-7500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E785655-5D2B-1F53-25AA-B96E36322A10}"/>
                  </a:ext>
                </a:extLst>
              </p:cNvPr>
              <p:cNvSpPr txBox="1"/>
              <p:nvPr/>
            </p:nvSpPr>
            <p:spPr>
              <a:xfrm>
                <a:off x="7170151" y="6350579"/>
                <a:ext cx="7315200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solidFill>
                      <a:schemeClr val="bg1"/>
                    </a:solidFill>
                  </a:rPr>
                  <a:t>3</a:t>
                </a:r>
                <a:r>
                  <a:rPr lang="en-US" b="0" dirty="0">
                    <a:solidFill>
                      <a:schemeClr val="bg1"/>
                    </a:solidFill>
                  </a:rPr>
                  <a:t>. </a:t>
                </a:r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𝑊𝑖𝑛𝑑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𝑃𝑜𝑤𝑒𝑟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𝑊𝑖𝑛𝑑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𝑆𝑝𝑒𝑒𝑑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 80</m:t>
                            </m:r>
                            <m:r>
                              <a:rPr lang="en-US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𝑚</m:t>
                            </m:r>
                          </m:e>
                        </m:d>
                      </m:e>
                      <m:sup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JP" dirty="0">
                  <a:solidFill>
                    <a:schemeClr val="bg1"/>
                  </a:solidFill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E785655-5D2B-1F53-25AA-B96E36322A1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70151" y="6350579"/>
                <a:ext cx="7315200" cy="369332"/>
              </a:xfrm>
              <a:prstGeom prst="rect">
                <a:avLst/>
              </a:prstGeom>
              <a:blipFill>
                <a:blip r:embed="rId7"/>
                <a:stretch>
                  <a:fillRect l="-693" t="-10345" b="-31034"/>
                </a:stretch>
              </a:blipFill>
            </p:spPr>
            <p:txBody>
              <a:bodyPr/>
              <a:lstStyle/>
              <a:p>
                <a:r>
                  <a:rPr lang="en-JP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7" name="Rectangle 46">
            <a:extLst>
              <a:ext uri="{FF2B5EF4-FFF2-40B4-BE49-F238E27FC236}">
                <a16:creationId xmlns:a16="http://schemas.microsoft.com/office/drawing/2014/main" id="{9DBCC510-5F70-0597-29D9-04CF20979882}"/>
              </a:ext>
            </a:extLst>
          </p:cNvPr>
          <p:cNvSpPr/>
          <p:nvPr/>
        </p:nvSpPr>
        <p:spPr>
          <a:xfrm>
            <a:off x="11491061" y="7512909"/>
            <a:ext cx="3087873" cy="593124"/>
          </a:xfrm>
          <a:prstGeom prst="rect">
            <a:avLst/>
          </a:prstGeom>
          <a:solidFill>
            <a:srgbClr val="070E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1403"/>
            <a:ext cx="9183053" cy="5387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00"/>
              </a:lnSpc>
              <a:buNone/>
            </a:pPr>
            <a:r>
              <a:rPr lang="en-US" sz="335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Validation Strategy and Asymmetric Weighting</a:t>
            </a:r>
            <a:endParaRPr lang="en-US" sz="3350" dirty="0"/>
          </a:p>
        </p:txBody>
      </p:sp>
      <p:sp>
        <p:nvSpPr>
          <p:cNvPr id="9" name="Text 7"/>
          <p:cNvSpPr/>
          <p:nvPr/>
        </p:nvSpPr>
        <p:spPr>
          <a:xfrm>
            <a:off x="8048402" y="2079467"/>
            <a:ext cx="298227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Fraunces Medium" pitchFamily="34" charset="0"/>
              </a:rPr>
              <a:t>Winter Data Validation</a:t>
            </a:r>
            <a:endParaRPr lang="en-US" sz="2100" dirty="0"/>
          </a:p>
        </p:txBody>
      </p:sp>
      <p:sp>
        <p:nvSpPr>
          <p:cNvPr id="10" name="Text 8"/>
          <p:cNvSpPr/>
          <p:nvPr/>
        </p:nvSpPr>
        <p:spPr>
          <a:xfrm>
            <a:off x="8048402" y="2798248"/>
            <a:ext cx="7304182" cy="1416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Validate exclusively on Autumn–Winter 2024 data</a:t>
            </a: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endParaRPr lang="en-US" dirty="0">
              <a:solidFill>
                <a:srgbClr val="EBECEF"/>
              </a:solidFill>
              <a:latin typeface="Calibri" panose="020F0502020204030204" pitchFamily="34" charset="0"/>
              <a:ea typeface="Epilogue" pitchFamily="34" charset="-122"/>
              <a:cs typeface="Calibri" panose="020F0502020204030204" pitchFamily="34" charset="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Ensures the model is evaluated on the most relevant conditions.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8048402" y="4428154"/>
            <a:ext cx="2955012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Asymmetric Weighting</a:t>
            </a:r>
            <a:endParaRPr lang="en-US" sz="2100" dirty="0"/>
          </a:p>
        </p:txBody>
      </p:sp>
      <p:sp>
        <p:nvSpPr>
          <p:cNvPr id="12" name="Text 10"/>
          <p:cNvSpPr/>
          <p:nvPr/>
        </p:nvSpPr>
        <p:spPr>
          <a:xfrm>
            <a:off x="8048402" y="4969412"/>
            <a:ext cx="6258520" cy="14160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Applied a </a:t>
            </a:r>
            <a:r>
              <a:rPr lang="en-US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3.0x loss penalty </a:t>
            </a:r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to Autumn/Winter data during the training phase</a:t>
            </a:r>
          </a:p>
          <a:p>
            <a:pPr marL="342900" indent="-342900">
              <a:lnSpc>
                <a:spcPts val="2600"/>
              </a:lnSpc>
              <a:buSzPct val="100000"/>
              <a:buFontTx/>
              <a:buChar char="•"/>
            </a:pP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>
              <a:lnSpc>
                <a:spcPts val="2600"/>
              </a:lnSpc>
              <a:buSzPct val="100000"/>
              <a:buChar char="•"/>
            </a:pPr>
            <a:r>
              <a:rPr lang="en-US" dirty="0">
                <a:solidFill>
                  <a:schemeClr val="bg1"/>
                </a:solidFill>
              </a:rPr>
              <a:t>Forcing the model to prioritize extreme winter spikes</a:t>
            </a:r>
            <a:endParaRPr lang="en-US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EE24D84-47C2-8CB4-F962-3585CF1764FA}"/>
              </a:ext>
            </a:extLst>
          </p:cNvPr>
          <p:cNvSpPr/>
          <p:nvPr/>
        </p:nvSpPr>
        <p:spPr>
          <a:xfrm>
            <a:off x="11491061" y="7512909"/>
            <a:ext cx="3087873" cy="593124"/>
          </a:xfrm>
          <a:prstGeom prst="rect">
            <a:avLst/>
          </a:prstGeom>
          <a:solidFill>
            <a:srgbClr val="070E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pic>
        <p:nvPicPr>
          <p:cNvPr id="15" name="Picture 1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C064067E-05E5-E5A4-1EEB-D0D2E6F994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700" y="1769508"/>
            <a:ext cx="6921500" cy="48895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96992" y="1141214"/>
            <a:ext cx="6718221" cy="4979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FFFFF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Key Takeaways:</a:t>
            </a:r>
            <a:endParaRPr lang="en-US" sz="3100" dirty="0"/>
          </a:p>
        </p:txBody>
      </p:sp>
      <p:sp>
        <p:nvSpPr>
          <p:cNvPr id="4" name="Shape 1"/>
          <p:cNvSpPr/>
          <p:nvPr/>
        </p:nvSpPr>
        <p:spPr>
          <a:xfrm>
            <a:off x="696992" y="2045970"/>
            <a:ext cx="7750016" cy="2365296"/>
          </a:xfrm>
          <a:prstGeom prst="roundRect">
            <a:avLst>
              <a:gd name="adj" fmla="val 4639"/>
            </a:avLst>
          </a:prstGeom>
          <a:solidFill>
            <a:srgbClr val="080E26"/>
          </a:solidFill>
          <a:ln/>
        </p:spPr>
        <p:txBody>
          <a:bodyPr/>
          <a:lstStyle/>
          <a:p>
            <a:endParaRPr lang="en-JP"/>
          </a:p>
        </p:txBody>
      </p:sp>
      <p:sp>
        <p:nvSpPr>
          <p:cNvPr id="8" name="Text 5"/>
          <p:cNvSpPr/>
          <p:nvPr/>
        </p:nvSpPr>
        <p:spPr>
          <a:xfrm>
            <a:off x="879158" y="2444234"/>
            <a:ext cx="272391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Physics Beat Ensembles</a:t>
            </a:r>
            <a:endParaRPr lang="en-US" sz="1850" dirty="0"/>
          </a:p>
        </p:txBody>
      </p:sp>
      <p:sp>
        <p:nvSpPr>
          <p:cNvPr id="9" name="Text 6"/>
          <p:cNvSpPr/>
          <p:nvPr/>
        </p:nvSpPr>
        <p:spPr>
          <a:xfrm>
            <a:off x="873045" y="3021234"/>
            <a:ext cx="12303442" cy="141910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Incorporation of exact physical formulas like </a:t>
            </a:r>
            <a:r>
              <a:rPr lang="en-US" b="1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Wind ∝ v³</a:t>
            </a: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 directly models </a:t>
            </a:r>
            <a:r>
              <a:rPr lang="en-US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real-world phenomena</a:t>
            </a:r>
            <a:endParaRPr lang="en-US" dirty="0">
              <a:solidFill>
                <a:srgbClr val="EBECEF"/>
              </a:solidFill>
              <a:latin typeface="Calibri" panose="020F0502020204030204" pitchFamily="34" charset="0"/>
              <a:ea typeface="Epilogue" pitchFamily="34" charset="-122"/>
              <a:cs typeface="Calibri" panose="020F0502020204030204" pitchFamily="34" charset="0"/>
            </a:endParaRPr>
          </a:p>
          <a:p>
            <a:pPr algn="l">
              <a:lnSpc>
                <a:spcPts val="1700"/>
              </a:lnSpc>
              <a:buSzPct val="100000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Strict economic constraints based on Residual Demand provide a robust framework</a:t>
            </a:r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Our single model outperformed blind machine learning ensembles</a:t>
            </a:r>
          </a:p>
        </p:txBody>
      </p:sp>
      <p:sp>
        <p:nvSpPr>
          <p:cNvPr id="10" name="Shape 7"/>
          <p:cNvSpPr/>
          <p:nvPr/>
        </p:nvSpPr>
        <p:spPr>
          <a:xfrm>
            <a:off x="696992" y="4762143"/>
            <a:ext cx="7750016" cy="2326124"/>
          </a:xfrm>
          <a:prstGeom prst="roundRect">
            <a:avLst>
              <a:gd name="adj" fmla="val 4717"/>
            </a:avLst>
          </a:prstGeom>
          <a:solidFill>
            <a:srgbClr val="080E26"/>
          </a:solidFill>
          <a:ln/>
        </p:spPr>
        <p:txBody>
          <a:bodyPr/>
          <a:lstStyle/>
          <a:p>
            <a:endParaRPr lang="en-JP"/>
          </a:p>
        </p:txBody>
      </p:sp>
      <p:sp>
        <p:nvSpPr>
          <p:cNvPr id="11" name="Shape 8"/>
          <p:cNvSpPr/>
          <p:nvPr/>
        </p:nvSpPr>
        <p:spPr>
          <a:xfrm flipV="1">
            <a:off x="696992" y="4862648"/>
            <a:ext cx="12739608" cy="89058"/>
          </a:xfrm>
          <a:prstGeom prst="roundRect">
            <a:avLst>
              <a:gd name="adj" fmla="val 73184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n-JP"/>
          </a:p>
        </p:txBody>
      </p:sp>
      <p:sp>
        <p:nvSpPr>
          <p:cNvPr id="12" name="Shape 9"/>
          <p:cNvSpPr/>
          <p:nvPr/>
        </p:nvSpPr>
        <p:spPr>
          <a:xfrm>
            <a:off x="7076241" y="4697717"/>
            <a:ext cx="477917" cy="477917"/>
          </a:xfrm>
          <a:prstGeom prst="roundRect">
            <a:avLst>
              <a:gd name="adj" fmla="val 191330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n-JP" dirty="0"/>
          </a:p>
        </p:txBody>
      </p:sp>
      <p:sp>
        <p:nvSpPr>
          <p:cNvPr id="13" name="Text 10"/>
          <p:cNvSpPr/>
          <p:nvPr/>
        </p:nvSpPr>
        <p:spPr>
          <a:xfrm>
            <a:off x="7219591" y="4817196"/>
            <a:ext cx="191095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2</a:t>
            </a:r>
            <a:endParaRPr lang="en-US" sz="1500" dirty="0"/>
          </a:p>
        </p:txBody>
      </p:sp>
      <p:sp>
        <p:nvSpPr>
          <p:cNvPr id="14" name="Text 11"/>
          <p:cNvSpPr/>
          <p:nvPr/>
        </p:nvSpPr>
        <p:spPr>
          <a:xfrm>
            <a:off x="873045" y="5348080"/>
            <a:ext cx="3416022" cy="298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BECEF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Validation Must Match Reality</a:t>
            </a:r>
            <a:endParaRPr lang="en-US" sz="1850" dirty="0"/>
          </a:p>
        </p:txBody>
      </p:sp>
      <p:sp>
        <p:nvSpPr>
          <p:cNvPr id="15" name="Text 12"/>
          <p:cNvSpPr/>
          <p:nvPr/>
        </p:nvSpPr>
        <p:spPr>
          <a:xfrm>
            <a:off x="873045" y="5839628"/>
            <a:ext cx="11364884" cy="47791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1700"/>
              </a:lnSpc>
              <a:buSzPct val="100000"/>
              <a:buChar char="•"/>
            </a:pPr>
            <a:r>
              <a:rPr lang="en-US" dirty="0">
                <a:solidFill>
                  <a:srgbClr val="EBECEF"/>
                </a:solidFill>
                <a:latin typeface="Calibri" panose="020F0502020204030204" pitchFamily="34" charset="0"/>
                <a:ea typeface="Epilogue" pitchFamily="34" charset="-122"/>
                <a:cs typeface="Calibri" panose="020F0502020204030204" pitchFamily="34" charset="0"/>
              </a:rPr>
              <a:t>Aligning the validation months strictly with the test set forced the model to focus entirely on its actual goal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C2D7A0-C271-E14F-A83A-BBB35F3655AF}"/>
              </a:ext>
            </a:extLst>
          </p:cNvPr>
          <p:cNvSpPr/>
          <p:nvPr/>
        </p:nvSpPr>
        <p:spPr>
          <a:xfrm>
            <a:off x="11491061" y="7512909"/>
            <a:ext cx="3087873" cy="593124"/>
          </a:xfrm>
          <a:prstGeom prst="rect">
            <a:avLst/>
          </a:prstGeom>
          <a:solidFill>
            <a:srgbClr val="070E2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JP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D0EA2393-CE19-C7E0-BD96-04165B4F79BD}"/>
              </a:ext>
            </a:extLst>
          </p:cNvPr>
          <p:cNvSpPr/>
          <p:nvPr/>
        </p:nvSpPr>
        <p:spPr>
          <a:xfrm flipV="1">
            <a:off x="696992" y="1881902"/>
            <a:ext cx="12739608" cy="89058"/>
          </a:xfrm>
          <a:prstGeom prst="roundRect">
            <a:avLst>
              <a:gd name="adj" fmla="val 73184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n-JP"/>
          </a:p>
        </p:txBody>
      </p:sp>
      <p:sp>
        <p:nvSpPr>
          <p:cNvPr id="18" name="Shape 9">
            <a:extLst>
              <a:ext uri="{FF2B5EF4-FFF2-40B4-BE49-F238E27FC236}">
                <a16:creationId xmlns:a16="http://schemas.microsoft.com/office/drawing/2014/main" id="{29F68F58-D8F2-47B8-5B78-17FC3D4DBB7B}"/>
              </a:ext>
            </a:extLst>
          </p:cNvPr>
          <p:cNvSpPr/>
          <p:nvPr/>
        </p:nvSpPr>
        <p:spPr>
          <a:xfrm>
            <a:off x="7076241" y="1716971"/>
            <a:ext cx="477917" cy="477917"/>
          </a:xfrm>
          <a:prstGeom prst="roundRect">
            <a:avLst>
              <a:gd name="adj" fmla="val 191330"/>
            </a:avLst>
          </a:prstGeom>
          <a:solidFill>
            <a:srgbClr val="8C98CA"/>
          </a:solidFill>
          <a:ln/>
        </p:spPr>
        <p:txBody>
          <a:bodyPr/>
          <a:lstStyle/>
          <a:p>
            <a:endParaRPr lang="en-JP" dirty="0"/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616E7E28-AA13-8974-FB19-FD01F650B6E1}"/>
              </a:ext>
            </a:extLst>
          </p:cNvPr>
          <p:cNvSpPr/>
          <p:nvPr/>
        </p:nvSpPr>
        <p:spPr>
          <a:xfrm>
            <a:off x="7219592" y="1836391"/>
            <a:ext cx="191095" cy="2389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500" dirty="0">
                <a:solidFill>
                  <a:srgbClr val="000000"/>
                </a:solidFill>
                <a:latin typeface="Fraunces Medium" pitchFamily="34" charset="0"/>
                <a:ea typeface="Fraunces Medium" pitchFamily="34" charset="-122"/>
                <a:cs typeface="Fraunces Medium" pitchFamily="34" charset="-120"/>
              </a:rPr>
              <a:t>1</a:t>
            </a:r>
          </a:p>
          <a:p>
            <a:pPr marL="0" indent="0" algn="l">
              <a:lnSpc>
                <a:spcPts val="2050"/>
              </a:lnSpc>
              <a:buNone/>
            </a:pPr>
            <a:endParaRPr lang="en-US" sz="15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194</Words>
  <Application>Microsoft Macintosh PowerPoint</Application>
  <PresentationFormat>Custom</PresentationFormat>
  <Paragraphs>40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Calibri</vt:lpstr>
      <vt:lpstr>Cambria Math</vt:lpstr>
      <vt:lpstr>Adelle Sans Devanagari</vt:lpstr>
      <vt:lpstr>Aptos</vt:lpstr>
      <vt:lpstr>Fraunces Medium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lastModifiedBy>Kyle Nathan Yahya</cp:lastModifiedBy>
  <cp:revision>9</cp:revision>
  <dcterms:created xsi:type="dcterms:W3CDTF">2026-02-26T13:37:30Z</dcterms:created>
  <dcterms:modified xsi:type="dcterms:W3CDTF">2026-02-26T14:47:23Z</dcterms:modified>
</cp:coreProperties>
</file>